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4" r:id="rId3"/>
    <p:sldId id="275" r:id="rId4"/>
    <p:sldId id="271" r:id="rId5"/>
    <p:sldId id="273" r:id="rId6"/>
    <p:sldId id="276" r:id="rId7"/>
    <p:sldId id="277" r:id="rId8"/>
    <p:sldId id="278" r:id="rId9"/>
    <p:sldId id="279" r:id="rId10"/>
    <p:sldId id="272" r:id="rId11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AEAEA"/>
    <a:srgbClr val="CD0921"/>
    <a:srgbClr val="E8E8E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9" autoAdjust="0"/>
    <p:restoredTop sz="94668" autoAdjust="0"/>
  </p:normalViewPr>
  <p:slideViewPr>
    <p:cSldViewPr snapToGrid="0" snapToObjects="1" showGuides="1">
      <p:cViewPr>
        <p:scale>
          <a:sx n="94" d="100"/>
          <a:sy n="94" d="100"/>
        </p:scale>
        <p:origin x="-702" y="1110"/>
      </p:cViewPr>
      <p:guideLst>
        <p:guide orient="horz" pos="4319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E7B0A-B2E9-DB44-8C0F-D1EC007B55BC}" type="datetimeFigureOut">
              <a:rPr lang="fi-FI" smtClean="0"/>
              <a:pPr/>
              <a:t>13.2.2015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9AF12-5F16-3247-8979-6CAC85E85B0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2720001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51095-4D2A-4125-8FB5-4F0F21FB7B14}" type="datetimeFigureOut">
              <a:rPr lang="fi-FI" smtClean="0"/>
              <a:pPr/>
              <a:t>13.2.2015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80E4A-EA1E-4F3F-94ED-0E89DD23DD6C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5549D4-EAC9-46AA-90F2-3435CFC99A88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5299" name="Dian kuvan paikkamerkki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55300" name="Huomautusten paikkamerkki 2"/>
          <p:cNvSpPr>
            <a:spLocks noGrp="1"/>
          </p:cNvSpPr>
          <p:nvPr>
            <p:ph type="body" idx="1"/>
          </p:nvPr>
        </p:nvSpPr>
        <p:spPr>
          <a:xfrm>
            <a:off x="684214" y="4343400"/>
            <a:ext cx="5489575" cy="4116388"/>
          </a:xfrm>
          <a:noFill/>
          <a:ln/>
        </p:spPr>
        <p:txBody>
          <a:bodyPr lIns="85692" tIns="42846" rIns="85692" bIns="42846"/>
          <a:lstStyle/>
          <a:p>
            <a:pPr eaLnBrk="1" hangingPunct="1"/>
            <a:endParaRPr lang="fi-FI" dirty="0" smtClean="0"/>
          </a:p>
        </p:txBody>
      </p:sp>
      <p:sp>
        <p:nvSpPr>
          <p:cNvPr id="55301" name="Dian numeron paikkamerkki 3"/>
          <p:cNvSpPr txBox="1">
            <a:spLocks noGrp="1"/>
          </p:cNvSpPr>
          <p:nvPr/>
        </p:nvSpPr>
        <p:spPr bwMode="auto">
          <a:xfrm>
            <a:off x="3886201" y="8683626"/>
            <a:ext cx="297021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692" tIns="42846" rIns="85692" bIns="42846" anchor="b"/>
          <a:lstStyle/>
          <a:p>
            <a:pPr algn="r" defTabSz="857250"/>
            <a:fld id="{22161BEC-E0A2-4EA0-A142-A6CE56C5BB80}" type="slidenum">
              <a:rPr lang="en-US" sz="1100" b="0">
                <a:latin typeface="Times New Roman" pitchFamily="18" charset="0"/>
              </a:rPr>
              <a:pPr algn="r" defTabSz="857250"/>
              <a:t>3</a:t>
            </a:fld>
            <a:endParaRPr lang="en-US" sz="1100" b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5549D4-EAC9-46AA-90F2-3435CFC99A88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5299" name="Dian kuvan paikkamerkki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55300" name="Huomautusten paikkamerkki 2"/>
          <p:cNvSpPr>
            <a:spLocks noGrp="1"/>
          </p:cNvSpPr>
          <p:nvPr>
            <p:ph type="body" idx="1"/>
          </p:nvPr>
        </p:nvSpPr>
        <p:spPr>
          <a:xfrm>
            <a:off x="684214" y="4343400"/>
            <a:ext cx="5489575" cy="4116388"/>
          </a:xfrm>
          <a:noFill/>
          <a:ln/>
        </p:spPr>
        <p:txBody>
          <a:bodyPr lIns="85692" tIns="42846" rIns="85692" bIns="42846"/>
          <a:lstStyle/>
          <a:p>
            <a:pPr eaLnBrk="1" hangingPunct="1"/>
            <a:endParaRPr lang="fi-FI" smtClean="0"/>
          </a:p>
        </p:txBody>
      </p:sp>
      <p:sp>
        <p:nvSpPr>
          <p:cNvPr id="55301" name="Dian numeron paikkamerkki 3"/>
          <p:cNvSpPr txBox="1">
            <a:spLocks noGrp="1"/>
          </p:cNvSpPr>
          <p:nvPr/>
        </p:nvSpPr>
        <p:spPr bwMode="auto">
          <a:xfrm>
            <a:off x="3886201" y="8683626"/>
            <a:ext cx="297021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692" tIns="42846" rIns="85692" bIns="42846" anchor="b"/>
          <a:lstStyle/>
          <a:p>
            <a:pPr algn="r" defTabSz="857250"/>
            <a:fld id="{22161BEC-E0A2-4EA0-A142-A6CE56C5BB80}" type="slidenum">
              <a:rPr lang="en-US" sz="1100" b="0">
                <a:latin typeface="Times New Roman" pitchFamily="18" charset="0"/>
              </a:rPr>
              <a:pPr algn="r" defTabSz="857250"/>
              <a:t>4</a:t>
            </a:fld>
            <a:endParaRPr lang="en-US" sz="1100" b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587" y="-1587"/>
            <a:ext cx="9144000" cy="6858000"/>
          </a:xfrm>
          <a:prstGeom prst="rect">
            <a:avLst/>
          </a:prstGeom>
          <a:solidFill>
            <a:srgbClr val="CD092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69900" y="3581400"/>
            <a:ext cx="8229600" cy="939800"/>
          </a:xfr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4400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Otsikko tulee tähän</a:t>
            </a:r>
          </a:p>
        </p:txBody>
      </p:sp>
      <p:pic>
        <p:nvPicPr>
          <p:cNvPr id="2" name="Picture 1" descr="flowrox_2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00" y="2495976"/>
            <a:ext cx="6133356" cy="853792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98600" y="5029200"/>
            <a:ext cx="6400800" cy="711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date</a:t>
            </a:r>
            <a:endParaRPr lang="fi-FI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713" y="8509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rgbClr val="CD0921"/>
                </a:solidFill>
                <a:latin typeface="Trebuchet M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9939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743200" y="6569075"/>
            <a:ext cx="3733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253288" y="6310313"/>
            <a:ext cx="1722437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F052F8E-C17E-4046-92D6-A7B2F28E835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9717" y="6297730"/>
            <a:ext cx="1130883" cy="157681"/>
          </a:xfrm>
          <a:prstGeom prst="rect">
            <a:avLst/>
          </a:prstGeom>
        </p:spPr>
      </p:pic>
      <p:pic>
        <p:nvPicPr>
          <p:cNvPr id="7" name="Picture 6" descr="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9616" y="5723466"/>
            <a:ext cx="1431255" cy="731945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990600" y="1752601"/>
            <a:ext cx="7302500" cy="3970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•</a:t>
            </a:r>
            <a:r>
              <a:rPr kumimoji="0" lang="fi-F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i-FI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Lorem</a:t>
            </a:r>
            <a:r>
              <a:rPr kumimoji="0" lang="fi-F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i-FI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ipsum</a:t>
            </a:r>
            <a:r>
              <a:rPr kumimoji="0" lang="fi-F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i-FI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dolor</a:t>
            </a:r>
            <a:r>
              <a:rPr kumimoji="0" lang="fi-F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i-FI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sit</a:t>
            </a:r>
            <a:r>
              <a:rPr kumimoji="0" lang="fi-F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i-FI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amet</a:t>
            </a:r>
            <a:r>
              <a:rPr kumimoji="0" lang="fi-F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i-FI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ipsum</a:t>
            </a:r>
            <a:endParaRPr kumimoji="0" lang="fi-FI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</a:t>
            </a:r>
            <a:r>
              <a:rPr kumimoji="0" lang="fi-F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i-FI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Lorem</a:t>
            </a:r>
            <a:r>
              <a:rPr kumimoji="0" lang="fi-F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i-FI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ipsum</a:t>
            </a:r>
            <a:r>
              <a:rPr kumimoji="0" lang="fi-F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i-FI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dolor</a:t>
            </a:r>
            <a:r>
              <a:rPr kumimoji="0" lang="fi-F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i-FI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sit</a:t>
            </a:r>
            <a:r>
              <a:rPr kumimoji="0" lang="fi-F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i-FI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amet</a:t>
            </a:r>
            <a:endParaRPr kumimoji="0" lang="fi-FI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</a:t>
            </a:r>
            <a:r>
              <a:rPr kumimoji="0" lang="fi-F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i-FI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Lorem</a:t>
            </a:r>
            <a:r>
              <a:rPr kumimoji="0" lang="fi-F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i-FI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ipsum</a:t>
            </a:r>
            <a:r>
              <a:rPr kumimoji="0" lang="fi-F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i-FI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dolor</a:t>
            </a:r>
            <a:r>
              <a:rPr kumimoji="0" lang="fi-F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i-FI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amet</a:t>
            </a:r>
            <a:r>
              <a:rPr kumimoji="0" lang="fi-F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i-FI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ipsum</a:t>
            </a:r>
            <a:r>
              <a:rPr kumimoji="0" lang="fi-F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i-FI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dolor</a:t>
            </a:r>
            <a:r>
              <a:rPr kumimoji="0" lang="fi-F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</a:t>
            </a:r>
            <a:r>
              <a:rPr kumimoji="0" lang="fi-F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i-FI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Lorem</a:t>
            </a:r>
            <a:r>
              <a:rPr kumimoji="0" lang="fi-F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i-FI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ipsum</a:t>
            </a:r>
            <a:r>
              <a:rPr kumimoji="0" lang="fi-F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i-FI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dolor</a:t>
            </a:r>
            <a:r>
              <a:rPr kumimoji="0" lang="fi-F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i-FI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sit</a:t>
            </a:r>
            <a:r>
              <a:rPr kumimoji="0" lang="fi-F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</a:t>
            </a:r>
            <a:r>
              <a:rPr kumimoji="0" lang="fi-F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i-FI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Lorem</a:t>
            </a:r>
            <a:r>
              <a:rPr kumimoji="0" lang="fi-F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i-FI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ipsum</a:t>
            </a:r>
            <a:r>
              <a:rPr kumimoji="0" lang="fi-F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i-FI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dolor</a:t>
            </a:r>
            <a:r>
              <a:rPr kumimoji="0" lang="fi-F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i-FI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sit</a:t>
            </a:r>
            <a:r>
              <a:rPr kumimoji="0" lang="fi-F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i-FI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amet</a:t>
            </a:r>
            <a:endParaRPr kumimoji="0" lang="fi-FI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</a:t>
            </a:r>
            <a:r>
              <a:rPr kumimoji="0" lang="fi-F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i-FI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Lorem</a:t>
            </a:r>
            <a:r>
              <a:rPr kumimoji="0" lang="fi-F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i-FI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ipsum</a:t>
            </a:r>
            <a:r>
              <a:rPr kumimoji="0" lang="fi-F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i-FI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dolor</a:t>
            </a:r>
            <a:r>
              <a:rPr kumimoji="0" lang="fi-F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i-FI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sit</a:t>
            </a:r>
            <a:r>
              <a:rPr kumimoji="0" lang="fi-F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i-FI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amet</a:t>
            </a:r>
            <a:endParaRPr kumimoji="0" lang="fi-FI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</a:t>
            </a:r>
            <a:r>
              <a:rPr kumimoji="0" lang="fi-F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i-FI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Lorem</a:t>
            </a:r>
            <a:r>
              <a:rPr kumimoji="0" lang="fi-F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i-FI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ipsum</a:t>
            </a:r>
            <a:r>
              <a:rPr kumimoji="0" lang="fi-F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i-FI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sit</a:t>
            </a:r>
            <a:r>
              <a:rPr kumimoji="0" lang="fi-F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i-FI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amet</a:t>
            </a:r>
            <a:endParaRPr kumimoji="0" lang="fi-FI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</a:t>
            </a:r>
            <a:r>
              <a:rPr kumimoji="0" lang="fi-F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i-FI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Lorem</a:t>
            </a:r>
            <a:r>
              <a:rPr kumimoji="0" lang="fi-F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i-FI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ipsum</a:t>
            </a:r>
            <a:r>
              <a:rPr kumimoji="0" lang="fi-F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i-FI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dolor</a:t>
            </a:r>
            <a:r>
              <a:rPr kumimoji="0" lang="fi-F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i-FI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sit</a:t>
            </a:r>
            <a:r>
              <a:rPr kumimoji="0" lang="fi-F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i-FI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amet</a:t>
            </a:r>
            <a:endParaRPr kumimoji="0" lang="fi-FI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</a:t>
            </a:r>
            <a:r>
              <a:rPr kumimoji="0" lang="fi-F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i-FI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Lorem</a:t>
            </a:r>
            <a:r>
              <a:rPr kumimoji="0" lang="fi-F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i-FI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dolor</a:t>
            </a:r>
            <a:r>
              <a:rPr kumimoji="0" lang="fi-F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i-FI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sit</a:t>
            </a:r>
            <a:r>
              <a:rPr kumimoji="0" lang="fi-F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i-FI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amet</a:t>
            </a:r>
            <a:endParaRPr kumimoji="0" lang="fi-FI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989013" y="698500"/>
            <a:ext cx="5627687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fi-FI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D092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Tähän pääotsikko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</p:sldLayoutIdLst>
  <p:timing>
    <p:tnLst>
      <p:par>
        <p:cTn id="1" dur="indefinite" restart="never" nodeType="tmRoot"/>
      </p:par>
    </p:tnLst>
  </p:timing>
  <p:txStyles>
    <p:titleStyle>
      <a:lvl1pPr marL="0" marR="0" indent="0" algn="l" defTabSz="4572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None/>
        <a:tabLst/>
        <a:defRPr sz="4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4572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kumimoji="0" lang="fi-FI" sz="32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752166"/>
            <a:ext cx="8001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fi-FI" sz="44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fi-FI" sz="44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fi-FI" sz="44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fi-FI" sz="44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fi-FI" sz="44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i-FI" sz="17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PVG </a:t>
            </a:r>
            <a:r>
              <a:rPr lang="fi-FI" sz="17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Valves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7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Competition</a:t>
            </a:r>
            <a:r>
              <a:rPr kumimoji="0" lang="fi-FI" sz="17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&amp; Applications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7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PVG</a:t>
            </a:r>
            <a:r>
              <a:rPr lang="zh-CN" altLang="en-US" sz="17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管夹阀竞争优势和应用</a:t>
            </a:r>
            <a:r>
              <a:rPr lang="zh-CN" altLang="en-US" sz="17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实例</a:t>
            </a:r>
            <a:endParaRPr lang="en-US" altLang="zh-CN" sz="176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zh-CN" sz="84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zh-CN" sz="84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zh-CN" sz="84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fi-FI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86000" y="5957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zh-CN" altLang="en-US" dirty="0" smtClean="0">
                <a:solidFill>
                  <a:schemeClr val="bg1"/>
                </a:solidFill>
              </a:rPr>
              <a:t>联系方式：西安圣辉科技发展有限公司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altLang="zh-CN" dirty="0" smtClean="0">
                <a:solidFill>
                  <a:schemeClr val="bg1"/>
                </a:solidFill>
              </a:rPr>
              <a:t>029-88330638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713" y="568960"/>
            <a:ext cx="8229600" cy="1143000"/>
          </a:xfrm>
        </p:spPr>
        <p:txBody>
          <a:bodyPr/>
          <a:lstStyle/>
          <a:p>
            <a:r>
              <a:rPr lang="fi-FI" dirty="0" smtClean="0"/>
              <a:t>Target applications/</a:t>
            </a:r>
            <a:r>
              <a:rPr lang="zh-CN" altLang="en-US" dirty="0" smtClean="0"/>
              <a:t>应用场合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953260"/>
            <a:ext cx="8229600" cy="45259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i-FI" dirty="0" smtClean="0">
                <a:latin typeface="+mj-lt"/>
              </a:rPr>
              <a:t> Reliable isolation valve for:/</a:t>
            </a:r>
            <a:r>
              <a:rPr lang="zh-CN" altLang="en-US" dirty="0" smtClean="0">
                <a:latin typeface="+mj-lt"/>
              </a:rPr>
              <a:t>可靠的关断阀</a:t>
            </a:r>
            <a:endParaRPr lang="fi-FI" dirty="0" smtClean="0">
              <a:latin typeface="+mj-lt"/>
            </a:endParaRPr>
          </a:p>
          <a:p>
            <a:pPr marL="971550" lvl="1" indent="-514350">
              <a:buFont typeface="+mj-lt"/>
              <a:buAutoNum type="alphaLcParenR"/>
            </a:pPr>
            <a:r>
              <a:rPr lang="fi-FI" dirty="0" smtClean="0">
                <a:latin typeface="+mj-lt"/>
              </a:rPr>
              <a:t>Tanks/</a:t>
            </a:r>
            <a:r>
              <a:rPr lang="zh-CN" altLang="en-US" dirty="0" smtClean="0">
                <a:latin typeface="+mj-lt"/>
              </a:rPr>
              <a:t>储罐</a:t>
            </a:r>
            <a:endParaRPr lang="fi-FI" dirty="0" smtClean="0">
              <a:latin typeface="+mj-lt"/>
            </a:endParaRPr>
          </a:p>
          <a:p>
            <a:pPr marL="971550" lvl="1" indent="-514350">
              <a:buFont typeface="+mj-lt"/>
              <a:buAutoNum type="alphaLcParenR"/>
            </a:pPr>
            <a:r>
              <a:rPr lang="fi-FI" dirty="0" smtClean="0">
                <a:latin typeface="+mj-lt"/>
              </a:rPr>
              <a:t>Thickeners/</a:t>
            </a:r>
            <a:r>
              <a:rPr lang="zh-CN" altLang="en-US" dirty="0" smtClean="0">
                <a:latin typeface="+mj-lt"/>
              </a:rPr>
              <a:t>浓密机</a:t>
            </a:r>
            <a:endParaRPr lang="fi-FI" dirty="0" smtClean="0">
              <a:latin typeface="+mj-lt"/>
            </a:endParaRPr>
          </a:p>
          <a:p>
            <a:pPr marL="971550" lvl="1" indent="-514350">
              <a:buFont typeface="+mj-lt"/>
              <a:buAutoNum type="alphaLcParenR"/>
            </a:pPr>
            <a:r>
              <a:rPr lang="fi-FI" dirty="0" smtClean="0">
                <a:latin typeface="+mj-lt"/>
              </a:rPr>
              <a:t>Pumps/</a:t>
            </a:r>
            <a:r>
              <a:rPr lang="zh-CN" altLang="en-US" dirty="0" smtClean="0">
                <a:latin typeface="+mj-lt"/>
              </a:rPr>
              <a:t>泵</a:t>
            </a:r>
            <a:endParaRPr lang="fi-FI" dirty="0" smtClean="0">
              <a:latin typeface="+mj-lt"/>
            </a:endParaRPr>
          </a:p>
          <a:p>
            <a:pPr marL="971550" lvl="1" indent="-514350">
              <a:buFont typeface="+mj-lt"/>
              <a:buAutoNum type="alphaLcParenR"/>
            </a:pPr>
            <a:r>
              <a:rPr lang="fi-FI" dirty="0" smtClean="0">
                <a:latin typeface="+mj-lt"/>
              </a:rPr>
              <a:t>Automatic valves/</a:t>
            </a:r>
            <a:r>
              <a:rPr lang="zh-CN" altLang="en-US" dirty="0" smtClean="0">
                <a:latin typeface="+mj-lt"/>
              </a:rPr>
              <a:t>自动控制</a:t>
            </a:r>
            <a:endParaRPr lang="fi-FI" dirty="0" smtClean="0">
              <a:latin typeface="+mj-lt"/>
            </a:endParaRPr>
          </a:p>
          <a:p>
            <a:pPr marL="971550" lvl="1" indent="-514350">
              <a:buFont typeface="+mj-lt"/>
              <a:buAutoNum type="alphaLcParenR"/>
            </a:pPr>
            <a:r>
              <a:rPr lang="fi-FI" dirty="0" smtClean="0">
                <a:latin typeface="+mj-lt"/>
              </a:rPr>
              <a:t>Measuring devices/</a:t>
            </a:r>
            <a:r>
              <a:rPr lang="zh-CN" altLang="en-US" dirty="0" smtClean="0">
                <a:latin typeface="+mj-lt"/>
              </a:rPr>
              <a:t>仪表根部阀</a:t>
            </a:r>
            <a:endParaRPr lang="fi-FI" dirty="0" smtClean="0">
              <a:latin typeface="+mj-lt"/>
            </a:endParaRPr>
          </a:p>
          <a:p>
            <a:pPr marL="971550" lvl="1" indent="-514350">
              <a:buFont typeface="+mj-lt"/>
              <a:buAutoNum type="alphaLcParenR"/>
            </a:pPr>
            <a:r>
              <a:rPr lang="fi-FI" dirty="0" smtClean="0">
                <a:latin typeface="+mj-lt"/>
              </a:rPr>
              <a:t>Sampling systems/</a:t>
            </a:r>
            <a:r>
              <a:rPr lang="zh-CN" altLang="en-US" dirty="0" smtClean="0">
                <a:latin typeface="+mj-lt"/>
              </a:rPr>
              <a:t>取样分析系统</a:t>
            </a:r>
            <a:endParaRPr lang="fi-FI" dirty="0" smtClean="0">
              <a:latin typeface="+mj-lt"/>
            </a:endParaRPr>
          </a:p>
          <a:p>
            <a:pPr marL="971550" lvl="1" indent="-514350">
              <a:buFont typeface="+mj-lt"/>
              <a:buAutoNum type="alphaLcParenR"/>
            </a:pPr>
            <a:endParaRPr lang="fi-FI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360" y="1590040"/>
            <a:ext cx="706120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0713" y="447040"/>
            <a:ext cx="8229600" cy="1143000"/>
          </a:xfrm>
        </p:spPr>
        <p:txBody>
          <a:bodyPr/>
          <a:lstStyle/>
          <a:p>
            <a:r>
              <a:rPr lang="fi-FI" dirty="0" smtClean="0"/>
              <a:t>PVG Valves</a:t>
            </a:r>
            <a:r>
              <a:rPr lang="en-US" dirty="0" smtClean="0"/>
              <a:t>/</a:t>
            </a:r>
            <a:r>
              <a:rPr lang="zh-CN" altLang="en-US" dirty="0" smtClean="0"/>
              <a:t>新型</a:t>
            </a:r>
            <a:r>
              <a:rPr lang="en-US" altLang="zh-CN" dirty="0" smtClean="0"/>
              <a:t>PVG</a:t>
            </a:r>
            <a:r>
              <a:rPr lang="zh-CN" altLang="en-US" dirty="0" smtClean="0"/>
              <a:t>管夹阀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tsikko 1"/>
          <p:cNvSpPr>
            <a:spLocks noGrp="1"/>
          </p:cNvSpPr>
          <p:nvPr>
            <p:ph type="title"/>
          </p:nvPr>
        </p:nvSpPr>
        <p:spPr>
          <a:xfrm>
            <a:off x="620713" y="194757"/>
            <a:ext cx="8229600" cy="1143000"/>
          </a:xfrm>
        </p:spPr>
        <p:txBody>
          <a:bodyPr/>
          <a:lstStyle/>
          <a:p>
            <a:pPr eaLnBrk="1" hangingPunct="1"/>
            <a:r>
              <a:rPr lang="fi-FI" dirty="0" smtClean="0">
                <a:solidFill>
                  <a:srgbClr val="E2001A"/>
                </a:solidFill>
              </a:rPr>
              <a:t>Flowrox PVG Valves</a:t>
            </a:r>
          </a:p>
        </p:txBody>
      </p:sp>
      <p:sp>
        <p:nvSpPr>
          <p:cNvPr id="22532" name="Sisällön paikkamerkki 4"/>
          <p:cNvSpPr>
            <a:spLocks noGrp="1"/>
          </p:cNvSpPr>
          <p:nvPr>
            <p:ph sz="quarter" idx="4294967295"/>
          </p:nvPr>
        </p:nvSpPr>
        <p:spPr>
          <a:xfrm>
            <a:off x="364820" y="1595120"/>
            <a:ext cx="6523659" cy="3514725"/>
          </a:xfrm>
        </p:spPr>
        <p:txBody>
          <a:bodyPr>
            <a:noAutofit/>
          </a:bodyPr>
          <a:lstStyle/>
          <a:p>
            <a:pPr marL="342000" indent="-342000" eaLnBrk="1" hangingPunct="1">
              <a:buClr>
                <a:srgbClr val="E2001A"/>
              </a:buClr>
            </a:pPr>
            <a:r>
              <a:rPr lang="en-GB" sz="2000" dirty="0" smtClean="0"/>
              <a:t>Features</a:t>
            </a:r>
            <a:endParaRPr lang="en-US" sz="2000" dirty="0" smtClean="0">
              <a:latin typeface="+mj-lt"/>
            </a:endParaRPr>
          </a:p>
          <a:p>
            <a:pPr lvl="1" eaLnBrk="1" hangingPunct="1">
              <a:buClr>
                <a:srgbClr val="E2001A"/>
              </a:buClr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100 % tight    /100</a:t>
            </a:r>
            <a:r>
              <a:rPr lang="en-US" altLang="zh-CN" sz="2000" dirty="0" smtClean="0">
                <a:latin typeface="+mj-lt"/>
              </a:rPr>
              <a:t>%</a:t>
            </a:r>
            <a:r>
              <a:rPr lang="zh-CN" altLang="en-US" sz="2000" dirty="0" smtClean="0">
                <a:latin typeface="+mj-lt"/>
              </a:rPr>
              <a:t>关闭</a:t>
            </a:r>
            <a:endParaRPr lang="en-US" sz="2000" dirty="0" smtClean="0">
              <a:latin typeface="+mj-lt"/>
            </a:endParaRPr>
          </a:p>
          <a:p>
            <a:pPr lvl="1" eaLnBrk="1" hangingPunct="1">
              <a:buClr>
                <a:srgbClr val="E2001A"/>
              </a:buClr>
              <a:buFont typeface="Arial" pitchFamily="34" charset="0"/>
              <a:buChar char="•"/>
            </a:pPr>
            <a:r>
              <a:rPr lang="fi-FI" sz="2000" dirty="0" smtClean="0">
                <a:latin typeface="+mj-lt"/>
              </a:rPr>
              <a:t>Full </a:t>
            </a:r>
            <a:r>
              <a:rPr lang="en-US" sz="2000" dirty="0" smtClean="0">
                <a:latin typeface="+mj-lt"/>
              </a:rPr>
              <a:t>bore       /</a:t>
            </a:r>
            <a:r>
              <a:rPr lang="zh-CN" altLang="en-US" sz="2000" dirty="0" smtClean="0">
                <a:latin typeface="+mj-lt"/>
              </a:rPr>
              <a:t>全管径流通</a:t>
            </a:r>
            <a:endParaRPr lang="en-US" sz="2000" dirty="0" smtClean="0">
              <a:latin typeface="+mj-lt"/>
            </a:endParaRPr>
          </a:p>
          <a:p>
            <a:pPr lvl="1" eaLnBrk="1" hangingPunct="1">
              <a:buClr>
                <a:srgbClr val="E2001A"/>
              </a:buClr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Only the sleeve is in contact with the medium</a:t>
            </a:r>
          </a:p>
          <a:p>
            <a:pPr lvl="1" eaLnBrk="1" hangingPunct="1">
              <a:buClr>
                <a:srgbClr val="E2001A"/>
              </a:buClr>
              <a:buFont typeface="Arial" pitchFamily="34" charset="0"/>
              <a:buChar char="•"/>
            </a:pPr>
            <a:r>
              <a:rPr lang="zh-CN" altLang="en-US" sz="2000" dirty="0" smtClean="0">
                <a:latin typeface="+mj-lt"/>
              </a:rPr>
              <a:t>只有阀套与介质接触</a:t>
            </a:r>
            <a:endParaRPr lang="en-US" sz="2000" dirty="0" smtClean="0">
              <a:latin typeface="+mj-lt"/>
            </a:endParaRPr>
          </a:p>
          <a:p>
            <a:pPr lvl="1" eaLnBrk="1" hangingPunct="1">
              <a:buClr>
                <a:srgbClr val="E2001A"/>
              </a:buClr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Cast iron body, flexible sleeve as a core</a:t>
            </a:r>
          </a:p>
          <a:p>
            <a:pPr lvl="1" eaLnBrk="1" hangingPunct="1">
              <a:buClr>
                <a:srgbClr val="E2001A"/>
              </a:buClr>
              <a:buFont typeface="Arial" pitchFamily="34" charset="0"/>
              <a:buChar char="•"/>
            </a:pPr>
            <a:r>
              <a:rPr lang="zh-CN" altLang="en-US" sz="2000" dirty="0" smtClean="0">
                <a:latin typeface="+mj-lt"/>
              </a:rPr>
              <a:t>铸铁阀体，柔软阀套</a:t>
            </a:r>
            <a:endParaRPr lang="en-US" sz="2000" dirty="0" smtClean="0">
              <a:latin typeface="+mj-lt"/>
            </a:endParaRPr>
          </a:p>
          <a:p>
            <a:pPr lvl="1" eaLnBrk="1" hangingPunct="1">
              <a:buClr>
                <a:srgbClr val="E2001A"/>
              </a:buClr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Opening tags on the upper side of the sleeve</a:t>
            </a:r>
          </a:p>
          <a:p>
            <a:pPr lvl="1" eaLnBrk="1" hangingPunct="1">
              <a:buClr>
                <a:srgbClr val="E2001A"/>
              </a:buClr>
              <a:buFont typeface="Arial" pitchFamily="34" charset="0"/>
              <a:buChar char="•"/>
            </a:pPr>
            <a:r>
              <a:rPr lang="zh-CN" altLang="en-US" sz="2000" dirty="0" smtClean="0">
                <a:latin typeface="+mj-lt"/>
              </a:rPr>
              <a:t>在套筒上部有打开标识</a:t>
            </a:r>
            <a:endParaRPr lang="en-US" sz="2000" dirty="0" smtClean="0">
              <a:latin typeface="+mj-lt"/>
            </a:endParaRPr>
          </a:p>
          <a:p>
            <a:pPr lvl="1" eaLnBrk="1" hangingPunct="1">
              <a:buClr>
                <a:srgbClr val="E2001A"/>
              </a:buClr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Sizes: </a:t>
            </a:r>
            <a:r>
              <a:rPr lang="en-GB" sz="2000" dirty="0" smtClean="0">
                <a:latin typeface="+mj-lt"/>
              </a:rPr>
              <a:t>50, 80, 100, 150, 200, 250 mm/</a:t>
            </a:r>
            <a:r>
              <a:rPr lang="zh-CN" altLang="en-US" sz="2000" dirty="0" smtClean="0">
                <a:latin typeface="+mj-lt"/>
              </a:rPr>
              <a:t>尺寸</a:t>
            </a:r>
            <a:endParaRPr lang="en-US" sz="2000" dirty="0" smtClean="0">
              <a:latin typeface="+mj-lt"/>
            </a:endParaRPr>
          </a:p>
          <a:p>
            <a:pPr lvl="1" eaLnBrk="1" hangingPunct="1">
              <a:buClr>
                <a:srgbClr val="E2001A"/>
              </a:buClr>
              <a:buFont typeface="Arial" pitchFamily="34" charset="0"/>
              <a:buChar char="•"/>
            </a:pPr>
            <a:r>
              <a:rPr lang="en-GB" sz="2000" dirty="0" smtClean="0">
                <a:latin typeface="+mj-lt"/>
              </a:rPr>
              <a:t>Operating temperature: 0</a:t>
            </a:r>
            <a:r>
              <a:rPr lang="en-US" sz="2000" dirty="0" smtClean="0">
                <a:latin typeface="+mj-lt"/>
              </a:rPr>
              <a:t>°C to +110°C /</a:t>
            </a:r>
            <a:r>
              <a:rPr lang="zh-CN" altLang="en-US" sz="1600" dirty="0" smtClean="0">
                <a:latin typeface="+mj-lt"/>
              </a:rPr>
              <a:t>工作温度</a:t>
            </a:r>
            <a:endParaRPr lang="en-US" sz="1600" dirty="0" smtClean="0">
              <a:latin typeface="+mj-lt"/>
            </a:endParaRPr>
          </a:p>
          <a:p>
            <a:pPr lvl="1" eaLnBrk="1" hangingPunct="1">
              <a:buClr>
                <a:srgbClr val="E2001A"/>
              </a:buClr>
              <a:buFont typeface="Arial" pitchFamily="34" charset="0"/>
              <a:buChar char="•"/>
            </a:pPr>
            <a:r>
              <a:rPr lang="en-GB" sz="2000" dirty="0" smtClean="0">
                <a:latin typeface="+mj-lt"/>
              </a:rPr>
              <a:t>Operating pressure: 0 to 10 bar</a:t>
            </a:r>
            <a:r>
              <a:rPr lang="en-US" sz="2000" dirty="0" smtClean="0">
                <a:latin typeface="+mj-lt"/>
              </a:rPr>
              <a:t>/</a:t>
            </a:r>
            <a:r>
              <a:rPr lang="zh-CN" altLang="en-US" sz="2000" dirty="0" smtClean="0">
                <a:latin typeface="+mj-lt"/>
              </a:rPr>
              <a:t>压力</a:t>
            </a:r>
            <a:r>
              <a:rPr lang="en-US" altLang="zh-CN" sz="2000" dirty="0" smtClean="0">
                <a:latin typeface="+mj-lt"/>
              </a:rPr>
              <a:t>0-10</a:t>
            </a:r>
            <a:r>
              <a:rPr lang="zh-CN" altLang="en-US" sz="2000" dirty="0" smtClean="0">
                <a:latin typeface="+mj-lt"/>
              </a:rPr>
              <a:t>巴</a:t>
            </a:r>
            <a:endParaRPr lang="fi-FI" sz="2000" dirty="0" smtClean="0">
              <a:latin typeface="+mj-lt"/>
            </a:endParaRPr>
          </a:p>
        </p:txBody>
      </p:sp>
      <p:pic>
        <p:nvPicPr>
          <p:cNvPr id="5" name="Picture 4" descr="PVL_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258" y="194757"/>
            <a:ext cx="2234055" cy="33510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tsikko 1"/>
          <p:cNvSpPr>
            <a:spLocks noGrp="1"/>
          </p:cNvSpPr>
          <p:nvPr>
            <p:ph type="title"/>
          </p:nvPr>
        </p:nvSpPr>
        <p:spPr>
          <a:xfrm>
            <a:off x="620713" y="194757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fi-FI" dirty="0" smtClean="0">
                <a:solidFill>
                  <a:srgbClr val="E2001A"/>
                </a:solidFill>
              </a:rPr>
              <a:t>Benefits</a:t>
            </a:r>
          </a:p>
        </p:txBody>
      </p:sp>
      <p:sp>
        <p:nvSpPr>
          <p:cNvPr id="22534" name="Sisällön paikkamerkki 4"/>
          <p:cNvSpPr>
            <a:spLocks/>
          </p:cNvSpPr>
          <p:nvPr/>
        </p:nvSpPr>
        <p:spPr bwMode="auto">
          <a:xfrm>
            <a:off x="620713" y="1534160"/>
            <a:ext cx="5424487" cy="3383280"/>
          </a:xfrm>
          <a:prstGeom prst="rect">
            <a:avLst/>
          </a:prstGeom>
          <a:noFill/>
          <a:ln w="9525">
            <a:noFill/>
            <a:prstDash val="sysDash"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E2001A"/>
              </a:buClr>
            </a:pPr>
            <a:r>
              <a:rPr lang="en-GB" sz="2000" dirty="0">
                <a:latin typeface="+mj-lt"/>
              </a:rPr>
              <a:t>Process </a:t>
            </a:r>
            <a:r>
              <a:rPr lang="en-GB" sz="2000" dirty="0" smtClean="0">
                <a:latin typeface="+mj-lt"/>
              </a:rPr>
              <a:t>benefits</a:t>
            </a:r>
          </a:p>
          <a:p>
            <a:pPr marL="342900" indent="-342900">
              <a:spcBef>
                <a:spcPct val="20000"/>
              </a:spcBef>
              <a:buClr>
                <a:srgbClr val="E2001A"/>
              </a:buClr>
            </a:pPr>
            <a:endParaRPr lang="en-US" sz="800" dirty="0">
              <a:latin typeface="+mj-lt"/>
            </a:endParaRPr>
          </a:p>
          <a:p>
            <a:pPr marL="742950" lvl="1" indent="-285750">
              <a:spcBef>
                <a:spcPct val="20000"/>
              </a:spcBef>
              <a:buClr>
                <a:srgbClr val="E2001A"/>
              </a:buClr>
              <a:buFont typeface="Arial" pitchFamily="34" charset="0"/>
              <a:buChar char="•"/>
            </a:pPr>
            <a:r>
              <a:rPr lang="en-US" sz="1600" dirty="0" smtClean="0">
                <a:latin typeface="+mj-lt"/>
              </a:rPr>
              <a:t>No jamming or clogging/</a:t>
            </a:r>
            <a:r>
              <a:rPr lang="zh-CN" altLang="en-US" sz="1600" dirty="0" smtClean="0">
                <a:latin typeface="+mj-lt"/>
              </a:rPr>
              <a:t>无干扰和堵塞</a:t>
            </a:r>
            <a:endParaRPr lang="fi-FI" sz="1600" dirty="0" smtClean="0">
              <a:latin typeface="+mj-lt"/>
            </a:endParaRPr>
          </a:p>
          <a:p>
            <a:pPr marL="742950" lvl="1" indent="-285750">
              <a:spcBef>
                <a:spcPct val="20000"/>
              </a:spcBef>
              <a:buClr>
                <a:srgbClr val="E2001A"/>
              </a:buClr>
              <a:buFont typeface="Arial" pitchFamily="34" charset="0"/>
              <a:buChar char="•"/>
            </a:pPr>
            <a:r>
              <a:rPr lang="en-US" sz="1600" b="0" dirty="0" smtClean="0">
                <a:latin typeface="+mj-lt"/>
              </a:rPr>
              <a:t>Full port design do not reduce system head pressure/</a:t>
            </a:r>
            <a:r>
              <a:rPr lang="zh-CN" altLang="en-US" sz="1600" b="0" dirty="0" smtClean="0">
                <a:latin typeface="+mj-lt"/>
              </a:rPr>
              <a:t>全通径设计，无压降。</a:t>
            </a:r>
            <a:endParaRPr lang="en-US" sz="1600" b="0" dirty="0" smtClean="0">
              <a:latin typeface="+mj-lt"/>
            </a:endParaRPr>
          </a:p>
          <a:p>
            <a:pPr marL="742950" lvl="1" indent="-285750">
              <a:spcBef>
                <a:spcPct val="20000"/>
              </a:spcBef>
              <a:buClr>
                <a:srgbClr val="E2001A"/>
              </a:buClr>
              <a:buFont typeface="Arial" pitchFamily="34" charset="0"/>
              <a:buChar char="•"/>
            </a:pPr>
            <a:r>
              <a:rPr lang="en-US" sz="1600" dirty="0" smtClean="0">
                <a:latin typeface="+mj-lt"/>
              </a:rPr>
              <a:t>Higher temperature rate compared to PVEG</a:t>
            </a:r>
          </a:p>
          <a:p>
            <a:pPr marL="742950" lvl="1" indent="-285750">
              <a:spcBef>
                <a:spcPct val="20000"/>
              </a:spcBef>
              <a:buClr>
                <a:srgbClr val="E2001A"/>
              </a:buClr>
              <a:buFont typeface="Arial" pitchFamily="34" charset="0"/>
              <a:buChar char="•"/>
            </a:pPr>
            <a:r>
              <a:rPr lang="en-US" altLang="zh-CN" sz="1600" b="0" dirty="0" smtClean="0">
                <a:latin typeface="+mj-lt"/>
              </a:rPr>
              <a:t>/</a:t>
            </a:r>
            <a:r>
              <a:rPr lang="zh-CN" altLang="en-US" sz="1600" b="0" dirty="0" smtClean="0">
                <a:latin typeface="+mj-lt"/>
              </a:rPr>
              <a:t>适合高温度变化速率</a:t>
            </a:r>
            <a:endParaRPr lang="en-US" sz="1600" b="0" dirty="0" smtClean="0">
              <a:latin typeface="+mj-lt"/>
            </a:endParaRPr>
          </a:p>
          <a:p>
            <a:pPr marL="742950" lvl="1" indent="-285750">
              <a:spcBef>
                <a:spcPct val="20000"/>
              </a:spcBef>
              <a:buClr>
                <a:srgbClr val="E2001A"/>
              </a:buClr>
              <a:buFont typeface="Arial" pitchFamily="34" charset="0"/>
              <a:buChar char="•"/>
            </a:pPr>
            <a:r>
              <a:rPr lang="en-US" sz="1600" dirty="0" smtClean="0">
                <a:latin typeface="+mj-lt"/>
              </a:rPr>
              <a:t>Free flow of the medium/</a:t>
            </a:r>
            <a:r>
              <a:rPr lang="zh-CN" altLang="en-US" sz="1600" dirty="0" smtClean="0">
                <a:latin typeface="+mj-lt"/>
              </a:rPr>
              <a:t>介质自由流动</a:t>
            </a:r>
            <a:endParaRPr lang="en-US" sz="1600" b="0" dirty="0" smtClean="0">
              <a:latin typeface="+mj-lt"/>
            </a:endParaRPr>
          </a:p>
          <a:p>
            <a:pPr marL="742950" lvl="1" indent="-285750">
              <a:spcBef>
                <a:spcPct val="20000"/>
              </a:spcBef>
              <a:buClr>
                <a:srgbClr val="E2001A"/>
              </a:buClr>
              <a:buFont typeface="Arial" pitchFamily="34" charset="0"/>
              <a:buChar char="•"/>
            </a:pPr>
            <a:r>
              <a:rPr lang="en-US" sz="1600" dirty="0" smtClean="0">
                <a:latin typeface="+mj-lt"/>
              </a:rPr>
              <a:t>Least pumping energy required/</a:t>
            </a:r>
            <a:r>
              <a:rPr lang="zh-CN" altLang="en-US" sz="1600" dirty="0" smtClean="0">
                <a:latin typeface="+mj-lt"/>
              </a:rPr>
              <a:t>最小的泵损</a:t>
            </a:r>
            <a:endParaRPr lang="en-US" sz="1600" b="0" dirty="0" smtClean="0">
              <a:latin typeface="+mj-lt"/>
            </a:endParaRPr>
          </a:p>
          <a:p>
            <a:pPr marL="742950" lvl="1" indent="-285750">
              <a:spcBef>
                <a:spcPct val="20000"/>
              </a:spcBef>
              <a:buClr>
                <a:srgbClr val="E2001A"/>
              </a:buClr>
              <a:buFont typeface="Arial" pitchFamily="34" charset="0"/>
              <a:buChar char="•"/>
            </a:pPr>
            <a:r>
              <a:rPr lang="en-US" sz="1600" b="0" dirty="0" smtClean="0">
                <a:latin typeface="+mj-lt"/>
              </a:rPr>
              <a:t>Low </a:t>
            </a:r>
            <a:r>
              <a:rPr lang="en-US" sz="1600" b="0" dirty="0">
                <a:latin typeface="+mj-lt"/>
              </a:rPr>
              <a:t>maintenance </a:t>
            </a:r>
            <a:r>
              <a:rPr lang="en-US" sz="1600" b="0" dirty="0" smtClean="0">
                <a:latin typeface="+mj-lt"/>
              </a:rPr>
              <a:t>costs/</a:t>
            </a:r>
            <a:r>
              <a:rPr lang="zh-CN" altLang="en-US" sz="1600" b="0" dirty="0" smtClean="0">
                <a:latin typeface="+mj-lt"/>
              </a:rPr>
              <a:t>低维修成本</a:t>
            </a:r>
            <a:endParaRPr lang="fi-FI" sz="1600" b="0" dirty="0">
              <a:latin typeface="+mj-lt"/>
            </a:endParaRPr>
          </a:p>
          <a:p>
            <a:pPr marL="742950" lvl="1" indent="-285750">
              <a:spcBef>
                <a:spcPct val="20000"/>
              </a:spcBef>
              <a:buClr>
                <a:srgbClr val="E2001A"/>
              </a:buClr>
              <a:buFont typeface="Arial" pitchFamily="34" charset="0"/>
              <a:buChar char="•"/>
            </a:pPr>
            <a:r>
              <a:rPr lang="en-US" sz="1600" b="0" dirty="0" smtClean="0">
                <a:latin typeface="+mj-lt"/>
              </a:rPr>
              <a:t>Long </a:t>
            </a:r>
            <a:r>
              <a:rPr lang="en-US" sz="1600" b="0" dirty="0">
                <a:latin typeface="+mj-lt"/>
              </a:rPr>
              <a:t>service </a:t>
            </a:r>
            <a:r>
              <a:rPr lang="en-US" sz="1600" b="0" dirty="0" smtClean="0">
                <a:latin typeface="+mj-lt"/>
              </a:rPr>
              <a:t>intervals/</a:t>
            </a:r>
            <a:r>
              <a:rPr lang="zh-CN" altLang="en-US" sz="1600" b="0" dirty="0" smtClean="0">
                <a:latin typeface="+mj-lt"/>
              </a:rPr>
              <a:t>长服务期间</a:t>
            </a:r>
            <a:endParaRPr lang="en-US" sz="1600" b="0" dirty="0" smtClean="0">
              <a:latin typeface="+mj-lt"/>
            </a:endParaRPr>
          </a:p>
          <a:p>
            <a:pPr marL="742950" lvl="1" indent="-285750">
              <a:spcBef>
                <a:spcPct val="20000"/>
              </a:spcBef>
              <a:buClr>
                <a:srgbClr val="E2001A"/>
              </a:buClr>
            </a:pPr>
            <a:endParaRPr lang="fi-FI" sz="900" b="0" dirty="0">
              <a:latin typeface="+mj-lt"/>
            </a:endParaRPr>
          </a:p>
          <a:p>
            <a:pPr marL="742950" lvl="1" indent="-285750">
              <a:spcBef>
                <a:spcPct val="20000"/>
              </a:spcBef>
              <a:buClr>
                <a:srgbClr val="E2001A"/>
              </a:buClr>
              <a:buFont typeface="Wingdings"/>
              <a:buChar char="à"/>
            </a:pPr>
            <a:r>
              <a:rPr lang="en-US" b="1" dirty="0" smtClean="0">
                <a:latin typeface="+mj-lt"/>
              </a:rPr>
              <a:t>Reduced </a:t>
            </a:r>
            <a:r>
              <a:rPr lang="en-US" b="1" dirty="0">
                <a:latin typeface="+mj-lt"/>
              </a:rPr>
              <a:t>cost of </a:t>
            </a:r>
            <a:r>
              <a:rPr lang="en-US" b="1" dirty="0" smtClean="0">
                <a:latin typeface="+mj-lt"/>
              </a:rPr>
              <a:t>ownership/</a:t>
            </a:r>
            <a:r>
              <a:rPr lang="zh-CN" altLang="en-US" b="1" dirty="0" smtClean="0">
                <a:latin typeface="+mj-lt"/>
              </a:rPr>
              <a:t>降低拥有成本</a:t>
            </a:r>
            <a:endParaRPr lang="en-US" b="1" dirty="0" smtClean="0">
              <a:latin typeface="+mj-lt"/>
            </a:endParaRPr>
          </a:p>
          <a:p>
            <a:pPr marL="742950" lvl="1" indent="-285750">
              <a:spcBef>
                <a:spcPct val="20000"/>
              </a:spcBef>
              <a:buClr>
                <a:srgbClr val="E2001A"/>
              </a:buClr>
              <a:buFont typeface="Wingdings"/>
              <a:buChar char="à"/>
            </a:pPr>
            <a:r>
              <a:rPr lang="en-US" altLang="zh-CN" b="1" dirty="0" smtClean="0">
                <a:latin typeface="+mj-lt"/>
              </a:rPr>
              <a:t>//</a:t>
            </a:r>
            <a:r>
              <a:rPr lang="zh-CN" altLang="en-US" b="1" dirty="0" smtClean="0">
                <a:latin typeface="+mj-lt"/>
              </a:rPr>
              <a:t>与</a:t>
            </a:r>
            <a:r>
              <a:rPr lang="en-US" altLang="zh-CN" b="1" dirty="0" smtClean="0">
                <a:latin typeface="+mj-lt"/>
              </a:rPr>
              <a:t>PVEG</a:t>
            </a:r>
            <a:r>
              <a:rPr lang="zh-CN" altLang="en-US" b="1" dirty="0" smtClean="0">
                <a:latin typeface="+mj-lt"/>
              </a:rPr>
              <a:t>塑料阀相比：金属阀体、口径大、温度高（到</a:t>
            </a:r>
            <a:r>
              <a:rPr lang="en-US" altLang="zh-CN" b="1" dirty="0" smtClean="0">
                <a:latin typeface="+mj-lt"/>
              </a:rPr>
              <a:t>110</a:t>
            </a:r>
            <a:r>
              <a:rPr lang="en-US" altLang="zh-CN" b="1" dirty="0" smtClean="0">
                <a:latin typeface="宋体"/>
                <a:ea typeface="宋体"/>
              </a:rPr>
              <a:t>℃</a:t>
            </a:r>
            <a:r>
              <a:rPr lang="zh-CN" altLang="en-US" b="1" dirty="0" smtClean="0">
                <a:latin typeface="宋体"/>
                <a:ea typeface="宋体"/>
              </a:rPr>
              <a:t>）</a:t>
            </a:r>
            <a:r>
              <a:rPr lang="zh-CN" altLang="en-US" b="1" dirty="0" smtClean="0">
                <a:latin typeface="+mj-lt"/>
              </a:rPr>
              <a:t>、压力大（到</a:t>
            </a:r>
            <a:r>
              <a:rPr lang="en-US" altLang="zh-CN" b="1" dirty="0" smtClean="0">
                <a:latin typeface="+mj-lt"/>
              </a:rPr>
              <a:t>10</a:t>
            </a:r>
            <a:r>
              <a:rPr lang="zh-CN" altLang="en-US" b="1" dirty="0" smtClean="0">
                <a:latin typeface="+mj-lt"/>
              </a:rPr>
              <a:t>巴）</a:t>
            </a:r>
            <a:endParaRPr lang="en-GB" b="1" dirty="0">
              <a:latin typeface="+mj-lt"/>
            </a:endParaRPr>
          </a:p>
          <a:p>
            <a:pPr marL="742950" lvl="1" indent="-285750">
              <a:spcBef>
                <a:spcPct val="20000"/>
              </a:spcBef>
              <a:buClr>
                <a:srgbClr val="E2001A"/>
              </a:buClr>
              <a:buFont typeface="Wingdings" pitchFamily="2" charset="2"/>
              <a:buChar char="§"/>
            </a:pPr>
            <a:endParaRPr lang="fi-FI" sz="1600" dirty="0">
              <a:latin typeface="+mj-lt"/>
            </a:endParaRPr>
          </a:p>
        </p:txBody>
      </p:sp>
      <p:pic>
        <p:nvPicPr>
          <p:cNvPr id="6" name="Picture 5" descr="PVL_M v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5200" y="194757"/>
            <a:ext cx="2652713" cy="3979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713" y="294640"/>
            <a:ext cx="8229600" cy="1143000"/>
          </a:xfrm>
        </p:spPr>
        <p:txBody>
          <a:bodyPr/>
          <a:lstStyle/>
          <a:p>
            <a:r>
              <a:rPr lang="fi-FI" dirty="0" smtClean="0"/>
              <a:t>Competition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13" y="1607820"/>
            <a:ext cx="8547100" cy="4525963"/>
          </a:xfrm>
        </p:spPr>
        <p:txBody>
          <a:bodyPr/>
          <a:lstStyle/>
          <a:p>
            <a:pPr>
              <a:buClr>
                <a:srgbClr val="CD0921"/>
              </a:buClr>
              <a:buFont typeface="Arial" pitchFamily="34" charset="0"/>
              <a:buChar char="•"/>
            </a:pPr>
            <a:r>
              <a:rPr lang="fi-FI" dirty="0" smtClean="0"/>
              <a:t> PVG will compete against</a:t>
            </a:r>
            <a:r>
              <a:rPr lang="fi-FI" sz="2800" dirty="0" smtClean="0"/>
              <a:t>:/</a:t>
            </a:r>
            <a:r>
              <a:rPr lang="zh-CN" altLang="en-US" sz="2800" dirty="0" smtClean="0"/>
              <a:t>  优于其它类阀门</a:t>
            </a:r>
            <a:endParaRPr lang="fi-FI" sz="2800" dirty="0" smtClean="0"/>
          </a:p>
          <a:p>
            <a:pPr lvl="1">
              <a:buFontTx/>
              <a:buChar char="-"/>
            </a:pPr>
            <a:r>
              <a:rPr lang="fi-FI" dirty="0" smtClean="0">
                <a:latin typeface="+mj-lt"/>
              </a:rPr>
              <a:t>Another pinch valves/</a:t>
            </a:r>
            <a:r>
              <a:rPr lang="en-US" altLang="zh-CN" dirty="0" smtClean="0">
                <a:latin typeface="+mj-lt"/>
              </a:rPr>
              <a:t>PVEG</a:t>
            </a:r>
            <a:r>
              <a:rPr lang="zh-CN" altLang="en-US" dirty="0" smtClean="0">
                <a:latin typeface="+mj-lt"/>
              </a:rPr>
              <a:t>管夹阀</a:t>
            </a:r>
            <a:endParaRPr lang="fi-FI" dirty="0" smtClean="0">
              <a:latin typeface="+mj-lt"/>
            </a:endParaRPr>
          </a:p>
          <a:p>
            <a:pPr lvl="1">
              <a:buFontTx/>
              <a:buChar char="-"/>
            </a:pPr>
            <a:r>
              <a:rPr lang="fi-FI" dirty="0" smtClean="0">
                <a:latin typeface="+mj-lt"/>
              </a:rPr>
              <a:t>Diaphgragm valves/</a:t>
            </a:r>
            <a:r>
              <a:rPr lang="zh-CN" altLang="en-US" dirty="0" smtClean="0">
                <a:latin typeface="+mj-lt"/>
              </a:rPr>
              <a:t>隔膜阀</a:t>
            </a:r>
            <a:endParaRPr lang="fi-FI" dirty="0" smtClean="0">
              <a:latin typeface="+mj-lt"/>
            </a:endParaRPr>
          </a:p>
          <a:p>
            <a:pPr lvl="1">
              <a:buFontTx/>
              <a:buChar char="-"/>
            </a:pPr>
            <a:r>
              <a:rPr lang="fi-FI" dirty="0" smtClean="0">
                <a:latin typeface="+mj-lt"/>
              </a:rPr>
              <a:t>Globe valves/</a:t>
            </a:r>
            <a:r>
              <a:rPr lang="zh-CN" altLang="en-US" dirty="0" smtClean="0">
                <a:latin typeface="+mj-lt"/>
              </a:rPr>
              <a:t>截止阀</a:t>
            </a:r>
            <a:r>
              <a:rPr lang="fi-FI" dirty="0" smtClean="0">
                <a:latin typeface="+mj-lt"/>
              </a:rPr>
              <a:t> </a:t>
            </a:r>
          </a:p>
          <a:p>
            <a:pPr lvl="1">
              <a:buFontTx/>
              <a:buChar char="-"/>
            </a:pPr>
            <a:r>
              <a:rPr lang="fi-FI" dirty="0" smtClean="0">
                <a:latin typeface="+mj-lt"/>
              </a:rPr>
              <a:t>Ball valves and even butterfly valves</a:t>
            </a:r>
          </a:p>
          <a:p>
            <a:pPr lvl="1">
              <a:buFontTx/>
              <a:buChar char="-"/>
            </a:pPr>
            <a:r>
              <a:rPr lang="fi-FI" dirty="0" smtClean="0">
                <a:latin typeface="+mj-lt"/>
              </a:rPr>
              <a:t>/</a:t>
            </a:r>
            <a:r>
              <a:rPr lang="zh-CN" altLang="en-US" dirty="0" smtClean="0">
                <a:latin typeface="+mj-lt"/>
              </a:rPr>
              <a:t>球阀和蝶阀</a:t>
            </a:r>
            <a:endParaRPr lang="fi-FI" dirty="0" smtClean="0">
              <a:latin typeface="+mj-lt"/>
            </a:endParaRPr>
          </a:p>
          <a:p>
            <a:pPr lvl="1">
              <a:buNone/>
            </a:pPr>
            <a:endParaRPr lang="fi-FI" sz="900" dirty="0" smtClean="0"/>
          </a:p>
          <a:p>
            <a:pPr>
              <a:buClr>
                <a:srgbClr val="CD0921"/>
              </a:buClr>
              <a:buFont typeface="Arial" pitchFamily="34" charset="0"/>
              <a:buChar char="•"/>
            </a:pPr>
            <a:r>
              <a:rPr lang="fi-FI" dirty="0" smtClean="0"/>
              <a:t> </a:t>
            </a:r>
            <a:r>
              <a:rPr lang="fi-FI" sz="2000" dirty="0" smtClean="0"/>
              <a:t>Flowrox will compete against local/ international valve manufacturers</a:t>
            </a:r>
          </a:p>
          <a:p>
            <a:pPr>
              <a:buClr>
                <a:srgbClr val="CD0921"/>
              </a:buClr>
              <a:buFont typeface="Arial" pitchFamily="34" charset="0"/>
              <a:buChar char="•"/>
            </a:pPr>
            <a:r>
              <a:rPr lang="fi-FI" sz="2800" dirty="0" smtClean="0"/>
              <a:t> Flowrox </a:t>
            </a:r>
            <a:r>
              <a:rPr lang="zh-CN" altLang="en-US" sz="2800" dirty="0" smtClean="0"/>
              <a:t>敢于挑战国内国际阀门厂商</a:t>
            </a:r>
            <a:endParaRPr lang="fi-FI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900113" y="333375"/>
            <a:ext cx="78486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rgbClr val="C20202"/>
                </a:solidFill>
                <a:latin typeface="+mj-lt"/>
              </a:rPr>
              <a:t>Diaphragm </a:t>
            </a:r>
            <a:r>
              <a:rPr lang="en-US" sz="3600" dirty="0" smtClean="0">
                <a:solidFill>
                  <a:srgbClr val="C20202"/>
                </a:solidFill>
                <a:latin typeface="+mj-lt"/>
              </a:rPr>
              <a:t>valves</a:t>
            </a:r>
            <a:r>
              <a:rPr lang="en-US" sz="3200" dirty="0" smtClean="0">
                <a:solidFill>
                  <a:srgbClr val="C20202"/>
                </a:solidFill>
                <a:latin typeface="+mj-lt"/>
              </a:rPr>
              <a:t> vs. PVG</a:t>
            </a:r>
          </a:p>
          <a:p>
            <a:pPr algn="ctr"/>
            <a:r>
              <a:rPr lang="zh-CN" altLang="en-US" sz="3200" dirty="0" smtClean="0">
                <a:solidFill>
                  <a:srgbClr val="C20202"/>
                </a:solidFill>
                <a:latin typeface="+mj-lt"/>
              </a:rPr>
              <a:t>和隔膜阀比较</a:t>
            </a:r>
            <a:endParaRPr lang="en-US" sz="2400" dirty="0">
              <a:solidFill>
                <a:srgbClr val="C20202"/>
              </a:solidFill>
              <a:latin typeface="+mj-lt"/>
            </a:endParaRPr>
          </a:p>
        </p:txBody>
      </p:sp>
      <p:pic>
        <p:nvPicPr>
          <p:cNvPr id="28688" name="Picture 16" descr="129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0"/>
            <a:ext cx="989013" cy="1374775"/>
          </a:xfrm>
          <a:prstGeom prst="rect">
            <a:avLst/>
          </a:prstGeom>
          <a:noFill/>
        </p:spPr>
      </p:pic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38481" y="1485716"/>
          <a:ext cx="8007032" cy="4350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3516"/>
                <a:gridCol w="4003516"/>
              </a:tblGrid>
              <a:tr h="339467">
                <a:tc>
                  <a:txBody>
                    <a:bodyPr/>
                    <a:lstStyle/>
                    <a:p>
                      <a:r>
                        <a:rPr lang="fi-FI" sz="1600" dirty="0" smtClean="0">
                          <a:latin typeface="+mj-lt"/>
                        </a:rPr>
                        <a:t>Diaphragm valves</a:t>
                      </a:r>
                      <a:endParaRPr lang="fi-FI" sz="1600" dirty="0">
                        <a:latin typeface="+mj-lt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092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 smtClean="0">
                          <a:latin typeface="+mj-lt"/>
                        </a:rPr>
                        <a:t>PVG</a:t>
                      </a:r>
                      <a:r>
                        <a:rPr lang="fi-FI" sz="1600" baseline="0" dirty="0" smtClean="0">
                          <a:latin typeface="+mj-lt"/>
                        </a:rPr>
                        <a:t> valves</a:t>
                      </a:r>
                      <a:endParaRPr lang="fi-FI" sz="1600" dirty="0">
                        <a:latin typeface="+mj-lt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0921"/>
                    </a:solidFill>
                  </a:tcPr>
                </a:tc>
              </a:tr>
              <a:tr h="105423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Diaphragm can be replaced with valve in line, with abrasive slurry body can wear and require replacement/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磨损后整体更换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Only sleeve needs to be replaced and  with abrasive slurry lower cost of ownership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/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磨损后只换阀套，低成本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769307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Diaphragm valves are not full bore and the weir causes turbulence wear and build up/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不能全径流通，有湍流磨损</a:t>
                      </a:r>
                      <a:endParaRPr lang="fi-FI" sz="1600" dirty="0">
                        <a:latin typeface="+mj-lt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Flowrox valves are 100% full bore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/100</a:t>
                      </a: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%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全通径流通</a:t>
                      </a:r>
                      <a:endParaRPr lang="en-US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endParaRPr lang="fi-FI" sz="1600" dirty="0">
                        <a:latin typeface="+mj-lt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76930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Diaphragm valves have limited differential pressure/ 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压差受限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Flowrox valves are 100% tight at the pressure rating of the valve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额定压力下</a:t>
                      </a: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全关闭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endParaRPr lang="fi-FI" sz="1600" dirty="0">
                        <a:latin typeface="+mj-lt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99724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Diaphragm valves can be rubber/Teflon lined.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I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n abrasive duties lining can de-laminate causing wear / corrosion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阀需加橡胶特氟龙内衬，否则会磨损锈蚀。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Flowrox valves have longer life in abrasive duties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磨损状态下寿命长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410960" y="5486400"/>
            <a:ext cx="268224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dirty="0" smtClean="0"/>
              <a:t> </a:t>
            </a:r>
          </a:p>
          <a:p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26035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>
                <a:solidFill>
                  <a:srgbClr val="C20202"/>
                </a:solidFill>
                <a:latin typeface="+mj-lt"/>
              </a:rPr>
              <a:t>Butterfly </a:t>
            </a:r>
            <a:r>
              <a:rPr lang="en-US" sz="3600" dirty="0" smtClean="0">
                <a:solidFill>
                  <a:srgbClr val="C20202"/>
                </a:solidFill>
                <a:latin typeface="+mj-lt"/>
              </a:rPr>
              <a:t>valves vs. PVG</a:t>
            </a:r>
          </a:p>
          <a:p>
            <a:pPr algn="ctr"/>
            <a:r>
              <a:rPr lang="zh-CN" altLang="en-US" sz="3600" dirty="0" smtClean="0">
                <a:solidFill>
                  <a:srgbClr val="C20202"/>
                </a:solidFill>
                <a:latin typeface="+mj-lt"/>
              </a:rPr>
              <a:t>和蝶阀比较</a:t>
            </a:r>
            <a:endParaRPr lang="en-US" sz="3600" dirty="0">
              <a:solidFill>
                <a:srgbClr val="C20202"/>
              </a:solidFill>
              <a:latin typeface="+mj-lt"/>
            </a:endParaRPr>
          </a:p>
        </p:txBody>
      </p:sp>
      <p:pic>
        <p:nvPicPr>
          <p:cNvPr id="35856" name="Picture 16" descr="DVAPH0022-W-BX2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133" y="188913"/>
            <a:ext cx="1006475" cy="1439862"/>
          </a:xfrm>
          <a:prstGeom prst="rect">
            <a:avLst/>
          </a:prstGeom>
          <a:noFill/>
        </p:spPr>
      </p:pic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747872" y="1869440"/>
          <a:ext cx="8007032" cy="46949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3516"/>
                <a:gridCol w="4003516"/>
              </a:tblGrid>
              <a:tr h="300271">
                <a:tc>
                  <a:txBody>
                    <a:bodyPr/>
                    <a:lstStyle/>
                    <a:p>
                      <a:r>
                        <a:rPr lang="fi-FI" sz="1600" dirty="0" smtClean="0">
                          <a:latin typeface="+mj-lt"/>
                        </a:rPr>
                        <a:t>Butterfly valves</a:t>
                      </a:r>
                      <a:endParaRPr lang="fi-FI" sz="1600" dirty="0">
                        <a:latin typeface="+mj-lt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092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 smtClean="0">
                          <a:latin typeface="+mj-lt"/>
                        </a:rPr>
                        <a:t>PVG</a:t>
                      </a:r>
                      <a:r>
                        <a:rPr lang="fi-FI" sz="1600" baseline="0" dirty="0" smtClean="0">
                          <a:latin typeface="+mj-lt"/>
                        </a:rPr>
                        <a:t> valves</a:t>
                      </a:r>
                      <a:endParaRPr lang="fi-FI" sz="1600" dirty="0">
                        <a:latin typeface="+mj-lt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0921"/>
                    </a:solidFill>
                  </a:tcPr>
                </a:tc>
              </a:tr>
              <a:tr h="9652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Butterfly valves have lower cost and are rarely repaired but often replaced = high cost of ownership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低采购成本</a:t>
                      </a: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+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高维修成本</a:t>
                      </a: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=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高拥有成本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Flowrox valves have slightly higher initial purchase price but on abrasive slurry duties lower cost of ownership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虽然采购价略高，但拥有成本低。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115930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Butterfly valves have obstructed flow, the butterfly wears causing leaking, turbulence in the pipe and possible blocking/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有湍流、磨损引起泄漏、堵塞。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Flowrox valves are 100% full bore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/100%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全通径流通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endParaRPr lang="fi-FI" sz="1600" dirty="0">
                        <a:latin typeface="+mj-lt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80157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Butterfly valves leak after time causing leakage paths and accelerated wear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关不严，泄漏严重。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Flowrox valves are 100% tight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额定压力下</a:t>
                      </a: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全关闭</a:t>
                      </a:r>
                      <a:endParaRPr lang="en-US" altLang="zh-CN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88210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Butterfly valves can collect material behind the disc and in the seat causing valves to fail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容易产生物料堆积，引起阀门损坏。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Flowrox valves have smooth internals with no place for material to collect,  Flowrox valves will always function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内表面光滑，无堆积，长期正常工作。</a:t>
                      </a:r>
                      <a:endParaRPr lang="en-US" altLang="zh-CN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684213" y="333375"/>
            <a:ext cx="7772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>
                <a:solidFill>
                  <a:srgbClr val="C20202"/>
                </a:solidFill>
                <a:latin typeface="+mj-lt"/>
              </a:rPr>
              <a:t>Ball </a:t>
            </a:r>
            <a:r>
              <a:rPr lang="en-US" sz="3600" dirty="0" smtClean="0">
                <a:solidFill>
                  <a:srgbClr val="C20202"/>
                </a:solidFill>
                <a:latin typeface="+mj-lt"/>
              </a:rPr>
              <a:t>valves vs. PVG</a:t>
            </a:r>
          </a:p>
          <a:p>
            <a:pPr algn="ctr"/>
            <a:r>
              <a:rPr lang="zh-CN" altLang="en-US" sz="3600" dirty="0" smtClean="0">
                <a:solidFill>
                  <a:srgbClr val="C20202"/>
                </a:solidFill>
                <a:latin typeface="+mj-lt"/>
              </a:rPr>
              <a:t>和球阀比较</a:t>
            </a:r>
            <a:endParaRPr lang="en-US" sz="3600" dirty="0">
              <a:solidFill>
                <a:srgbClr val="C20202"/>
              </a:solidFill>
              <a:latin typeface="+mj-lt"/>
            </a:endParaRP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4751388" y="1844675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endParaRPr lang="en-US" dirty="0">
              <a:latin typeface="+mj-lt"/>
            </a:endParaRPr>
          </a:p>
        </p:txBody>
      </p:sp>
      <p:pic>
        <p:nvPicPr>
          <p:cNvPr id="40976" name="Picture 16" descr="ballvalv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54013"/>
            <a:ext cx="1547812" cy="1174750"/>
          </a:xfrm>
          <a:prstGeom prst="rect">
            <a:avLst/>
          </a:prstGeom>
          <a:noFill/>
        </p:spPr>
      </p:pic>
      <p:sp>
        <p:nvSpPr>
          <p:cNvPr id="40977" name="Text Box 17"/>
          <p:cNvSpPr txBox="1">
            <a:spLocks noChangeArrowheads="1"/>
          </p:cNvSpPr>
          <p:nvPr/>
        </p:nvSpPr>
        <p:spPr bwMode="auto">
          <a:xfrm>
            <a:off x="2574925" y="803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400">
              <a:latin typeface="+mj-lt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68313" y="1824355"/>
          <a:ext cx="8007032" cy="4170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3516"/>
                <a:gridCol w="4003516"/>
              </a:tblGrid>
              <a:tr h="300271">
                <a:tc>
                  <a:txBody>
                    <a:bodyPr/>
                    <a:lstStyle/>
                    <a:p>
                      <a:r>
                        <a:rPr lang="fi-FI" sz="1600" dirty="0" smtClean="0">
                          <a:latin typeface="+mj-lt"/>
                        </a:rPr>
                        <a:t>Ball valves</a:t>
                      </a:r>
                      <a:endParaRPr lang="fi-FI" sz="1600" dirty="0">
                        <a:latin typeface="+mj-lt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092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 smtClean="0">
                          <a:latin typeface="+mj-lt"/>
                        </a:rPr>
                        <a:t>PVG</a:t>
                      </a:r>
                      <a:r>
                        <a:rPr lang="fi-FI" sz="1600" baseline="0" dirty="0" smtClean="0">
                          <a:latin typeface="+mj-lt"/>
                        </a:rPr>
                        <a:t> valves</a:t>
                      </a:r>
                      <a:endParaRPr lang="fi-FI" sz="1600" dirty="0">
                        <a:latin typeface="+mj-lt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0921"/>
                    </a:solidFill>
                  </a:tcPr>
                </a:tc>
              </a:tr>
              <a:tr h="965200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Ball valves can have a similar price depending on seat material + spec. also require expensive off site machining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低采购成本</a:t>
                      </a: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高维修成本</a:t>
                      </a: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高拥有成本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Flowrox valves can be less expensive and much lower cost of ownership lasting 4-5 times/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低拥有成本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6343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Ball valves can either be reduced or full port /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球阀也能全孔流通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Flowrox valves are 100% full bore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/100</a:t>
                      </a: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%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全管径流通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68048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Ball valves leak after some time, even hard coated valves are subject to wear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由于磨损而引起泄漏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Flowrox valves are 100% tight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/100</a:t>
                      </a: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%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关闭</a:t>
                      </a:r>
                      <a:endParaRPr lang="fi-FI" sz="1600" dirty="0">
                        <a:latin typeface="+mj-lt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88210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Ball valves are subject to scale and build up of material behind the seat and stem causing wear, leakage and valve failure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阀座后产生物料堆积，引起磨损泄漏损坏。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Flowrox valves have smooth internals with no place for material to collect,  </a:t>
                      </a:r>
                    </a:p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Flowrox valves will always function</a:t>
                      </a:r>
                    </a:p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内表面光滑，无堆积，长期正常工作。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333375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>
                <a:solidFill>
                  <a:srgbClr val="C20202"/>
                </a:solidFill>
                <a:latin typeface="+mj-lt"/>
              </a:rPr>
              <a:t>Plug </a:t>
            </a:r>
            <a:r>
              <a:rPr lang="en-US" sz="3600" dirty="0" smtClean="0">
                <a:solidFill>
                  <a:srgbClr val="C20202"/>
                </a:solidFill>
                <a:latin typeface="+mj-lt"/>
              </a:rPr>
              <a:t>valves vs. PVG</a:t>
            </a:r>
          </a:p>
          <a:p>
            <a:pPr algn="ctr"/>
            <a:r>
              <a:rPr lang="zh-CN" altLang="en-US" sz="3600" dirty="0" smtClean="0">
                <a:solidFill>
                  <a:srgbClr val="C20202"/>
                </a:solidFill>
                <a:latin typeface="+mj-lt"/>
              </a:rPr>
              <a:t>和旋塞阀比较</a:t>
            </a:r>
            <a:endParaRPr lang="en-US" sz="3600" dirty="0">
              <a:solidFill>
                <a:srgbClr val="C20202"/>
              </a:solidFill>
              <a:latin typeface="+mj-lt"/>
            </a:endParaRPr>
          </a:p>
        </p:txBody>
      </p:sp>
      <p:pic>
        <p:nvPicPr>
          <p:cNvPr id="32784" name="Picture 16" descr="DVAPH0044-W-T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88913"/>
            <a:ext cx="1212850" cy="1336675"/>
          </a:xfrm>
          <a:prstGeom prst="rect">
            <a:avLst/>
          </a:prstGeom>
          <a:noFill/>
        </p:spPr>
      </p:pic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611188" y="1836332"/>
          <a:ext cx="8007032" cy="3926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3516"/>
                <a:gridCol w="4003516"/>
              </a:tblGrid>
              <a:tr h="300271">
                <a:tc>
                  <a:txBody>
                    <a:bodyPr/>
                    <a:lstStyle/>
                    <a:p>
                      <a:r>
                        <a:rPr lang="fi-FI" sz="1600" dirty="0" smtClean="0">
                          <a:latin typeface="+mj-lt"/>
                        </a:rPr>
                        <a:t>Plug valves</a:t>
                      </a:r>
                      <a:endParaRPr lang="fi-FI" sz="1600" dirty="0">
                        <a:latin typeface="+mj-lt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092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 smtClean="0">
                          <a:latin typeface="+mj-lt"/>
                        </a:rPr>
                        <a:t>PVG</a:t>
                      </a:r>
                      <a:r>
                        <a:rPr lang="fi-FI" sz="1600" baseline="0" dirty="0" smtClean="0">
                          <a:latin typeface="+mj-lt"/>
                        </a:rPr>
                        <a:t> valves</a:t>
                      </a:r>
                      <a:endParaRPr lang="fi-FI" sz="1600" dirty="0">
                        <a:latin typeface="+mj-lt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0921"/>
                    </a:solidFill>
                  </a:tcPr>
                </a:tc>
              </a:tr>
              <a:tr h="9652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Plug valves can have a similar price depending on trim but high cost of ownership /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相似采购成本，但拥有成本高。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Flowrox valves can have a competitive purchase price but much lower cost of ownership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虽然采购价略高，但拥有成本低。</a:t>
                      </a:r>
                      <a:endParaRPr lang="en-US" altLang="zh-CN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6343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Plug valves are not full port causing restricted flow and wear/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不能全径流通。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Flowrox valves are 100% full bore</a:t>
                      </a:r>
                      <a:endParaRPr lang="en-US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/100%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全管径流通</a:t>
                      </a:r>
                      <a:endParaRPr lang="en-US" altLang="zh-CN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68048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Plug valves are nearly tight when new but after a few operations they tend to leak / wear/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新的能关紧，用后易磨损泄漏。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Flowrox valves are 100% tight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/100%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关闭</a:t>
                      </a:r>
                      <a:endParaRPr lang="fi-FI" altLang="zh-CN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600" dirty="0">
                        <a:latin typeface="+mj-lt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88210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Plug valves are often subject to scale both in the valve and behind the plug, high torque required to open/close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旋塞前后遭磨损，开关扭矩大。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Flowrox valves have smooth internals with no place for material to collect,  Flowrox valves will always function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内表面光滑，无堆积，长期正常工作。</a:t>
                      </a:r>
                      <a:endParaRPr lang="en-US" altLang="zh-CN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989</TotalTime>
  <Words>1093</Words>
  <Application>Microsoft Office PowerPoint</Application>
  <PresentationFormat>全屏显示(4:3)</PresentationFormat>
  <Paragraphs>137</Paragraphs>
  <Slides>10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blank</vt:lpstr>
      <vt:lpstr>幻灯片 1</vt:lpstr>
      <vt:lpstr>PVG Valves/新型PVG管夹阀</vt:lpstr>
      <vt:lpstr>Flowrox PVG Valves</vt:lpstr>
      <vt:lpstr>Benefits</vt:lpstr>
      <vt:lpstr>Competition</vt:lpstr>
      <vt:lpstr>幻灯片 6</vt:lpstr>
      <vt:lpstr>幻灯片 7</vt:lpstr>
      <vt:lpstr>幻灯片 8</vt:lpstr>
      <vt:lpstr>幻灯片 9</vt:lpstr>
      <vt:lpstr>Target applications/应用场合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Raimo Lavikainen</dc:creator>
  <cp:lastModifiedBy>lenovo</cp:lastModifiedBy>
  <cp:revision>94</cp:revision>
  <dcterms:created xsi:type="dcterms:W3CDTF">2013-03-05T10:30:41Z</dcterms:created>
  <dcterms:modified xsi:type="dcterms:W3CDTF">2015-02-13T02:22:30Z</dcterms:modified>
</cp:coreProperties>
</file>